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</p:sldMasterIdLst>
  <p:notesMasterIdLst>
    <p:notesMasterId r:id="rId90"/>
  </p:notesMasterIdLst>
  <p:handoutMasterIdLst>
    <p:handoutMasterId r:id="rId91"/>
  </p:handoutMasterIdLst>
  <p:sldIdLst>
    <p:sldId id="617" r:id="rId71"/>
    <p:sldId id="599" r:id="rId72"/>
    <p:sldId id="602" r:id="rId73"/>
    <p:sldId id="603" r:id="rId74"/>
    <p:sldId id="604" r:id="rId75"/>
    <p:sldId id="605" r:id="rId76"/>
    <p:sldId id="606" r:id="rId77"/>
    <p:sldId id="607" r:id="rId78"/>
    <p:sldId id="608" r:id="rId79"/>
    <p:sldId id="609" r:id="rId80"/>
    <p:sldId id="610" r:id="rId81"/>
    <p:sldId id="611" r:id="rId82"/>
    <p:sldId id="612" r:id="rId83"/>
    <p:sldId id="614" r:id="rId84"/>
    <p:sldId id="615" r:id="rId85"/>
    <p:sldId id="619" r:id="rId86"/>
    <p:sldId id="620" r:id="rId87"/>
    <p:sldId id="613" r:id="rId88"/>
    <p:sldId id="618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 autoAdjust="0"/>
    <p:restoredTop sz="89114" autoAdjust="0"/>
  </p:normalViewPr>
  <p:slideViewPr>
    <p:cSldViewPr snapToGrid="0" snapToObjects="1" showGuides="1">
      <p:cViewPr varScale="1">
        <p:scale>
          <a:sx n="64" d="100"/>
          <a:sy n="64" d="100"/>
        </p:scale>
        <p:origin x="720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4.xml"/><Relationship Id="rId89" Type="http://schemas.openxmlformats.org/officeDocument/2006/relationships/slide" Target="slides/slide19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5" Type="http://schemas.openxmlformats.org/officeDocument/2006/relationships/customXml" Target="../customXml/item5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80" Type="http://schemas.openxmlformats.org/officeDocument/2006/relationships/slide" Target="slides/slide10.xml"/><Relationship Id="rId85" Type="http://schemas.openxmlformats.org/officeDocument/2006/relationships/slide" Target="slides/slide15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5.xml"/><Relationship Id="rId83" Type="http://schemas.openxmlformats.org/officeDocument/2006/relationships/slide" Target="slides/slide13.xml"/><Relationship Id="rId88" Type="http://schemas.openxmlformats.org/officeDocument/2006/relationships/slide" Target="slides/slide18.xml"/><Relationship Id="rId9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81" Type="http://schemas.openxmlformats.org/officeDocument/2006/relationships/slide" Target="slides/slide11.xml"/><Relationship Id="rId86" Type="http://schemas.openxmlformats.org/officeDocument/2006/relationships/slide" Target="slides/slide16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6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7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7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77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activate the pane containing the map you want to</a:t>
            </a:r>
            <a:r>
              <a:rPr lang="en-US" baseline="0" dirty="0"/>
              <a:t> become active view. Can’t set .active directly.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7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control enabled state of controls depending on which </a:t>
            </a:r>
            <a:r>
              <a:rPr lang="en-US" dirty="0" err="1"/>
              <a:t>mapview</a:t>
            </a:r>
            <a:r>
              <a:rPr lang="en-US" dirty="0"/>
              <a:t> is 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9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set which tabs are active/enabled depending on when layer is selected in TOC.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8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</a:t>
            </a:r>
            <a:r>
              <a:rPr lang="en-US" baseline="0" dirty="0"/>
              <a:t> the POV.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9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</a:t>
            </a:r>
            <a:r>
              <a:rPr lang="en-US" baseline="0" dirty="0"/>
              <a:t> makes true sense in 2D. Oblique angles make it tricky.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6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</a:t>
            </a:r>
            <a:r>
              <a:rPr lang="en-US" dirty="0" err="1"/>
              <a:t>e.Handled</a:t>
            </a:r>
            <a:r>
              <a:rPr lang="en-US" dirty="0"/>
              <a:t> = true from </a:t>
            </a:r>
            <a:r>
              <a:rPr lang="en-US" dirty="0" err="1"/>
              <a:t>OnToolMouseDown</a:t>
            </a:r>
            <a:r>
              <a:rPr lang="en-US" dirty="0"/>
              <a:t> and </a:t>
            </a:r>
            <a:r>
              <a:rPr lang="en-US" dirty="0" err="1"/>
              <a:t>OnToolMouseUp</a:t>
            </a:r>
            <a:r>
              <a:rPr lang="en-US" dirty="0"/>
              <a:t> to also handle Asynchronous flavors of </a:t>
            </a:r>
            <a:r>
              <a:rPr lang="en-US" dirty="0" err="1"/>
              <a:t>MouseDown</a:t>
            </a:r>
            <a:r>
              <a:rPr lang="en-US" dirty="0"/>
              <a:t> and </a:t>
            </a:r>
            <a:r>
              <a:rPr lang="en-US" dirty="0" err="1"/>
              <a:t>MouseUp</a:t>
            </a:r>
            <a:r>
              <a:rPr lang="en-US" dirty="0"/>
              <a:t>: 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HandleMouseDownAsync</a:t>
            </a: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HandleMouseUpAsync</a:t>
            </a:r>
            <a:endParaRPr lang="en-US" sz="120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1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SketchOutputMode</a:t>
            </a:r>
            <a:r>
              <a:rPr lang="en-US" dirty="0"/>
              <a:t> can be .Map or .Screen; some tools only work in .Screen</a:t>
            </a:r>
            <a:r>
              <a:rPr lang="en-US" baseline="0" dirty="0"/>
              <a:t> (e.g. selection, identify)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MapView.SelectFeatures</a:t>
            </a:r>
            <a:r>
              <a:rPr lang="en-US" dirty="0"/>
              <a:t> and </a:t>
            </a:r>
            <a:r>
              <a:rPr lang="en-US" dirty="0" err="1"/>
              <a:t>MapView.GetFeatures</a:t>
            </a:r>
            <a:r>
              <a:rPr lang="en-US" dirty="0"/>
              <a:t> throw a </a:t>
            </a:r>
            <a:r>
              <a:rPr lang="en-US" dirty="0" err="1"/>
              <a:t>System.ArgumentException</a:t>
            </a:r>
            <a:r>
              <a:rPr lang="en-US" baseline="0" dirty="0"/>
              <a:t> if a 3D query is attempted in </a:t>
            </a:r>
            <a:r>
              <a:rPr lang="en-US" baseline="0" dirty="0" err="1"/>
              <a:t>SketchOutputMode.Map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Tool demo</a:t>
            </a:r>
          </a:p>
          <a:p>
            <a:endParaRPr lang="en-US" baseline="0" dirty="0"/>
          </a:p>
          <a:p>
            <a:r>
              <a:rPr lang="en-US" baseline="0" dirty="0"/>
              <a:t>Note: If you don’t set </a:t>
            </a:r>
            <a:r>
              <a:rPr lang="en-US" baseline="0" dirty="0" err="1"/>
              <a:t>IsSketchTool</a:t>
            </a:r>
            <a:r>
              <a:rPr lang="en-US" baseline="0" dirty="0"/>
              <a:t> = true you do </a:t>
            </a:r>
            <a:r>
              <a:rPr lang="en-US" u="sng" baseline="0" dirty="0"/>
              <a:t>not get a sketch on the view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8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3743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07917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135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37228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6255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5795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3958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59225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31672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8883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30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5179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42457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4904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3/7/2016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38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/>
              <a:t>Interacting with the Map View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Chris Fox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buFont typeface="Arial"/>
              <a:buNone/>
              <a:defRPr/>
            </a:pPr>
            <a:r>
              <a:rPr lang="en-US" sz="1500" b="0" dirty="0">
                <a:solidFill>
                  <a:prstClr val="white"/>
                </a:solidFill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buFont typeface="Arial"/>
              <a:buNone/>
              <a:defRPr/>
            </a:pPr>
            <a:r>
              <a:rPr lang="en-US" sz="2000" dirty="0">
                <a:solidFill>
                  <a:sysClr val="window" lastClr="FFFFFF"/>
                </a:solidFill>
              </a:rPr>
              <a:t>Esri Developer Summit</a:t>
            </a:r>
            <a:endParaRPr lang="en-US" sz="2000" b="0" dirty="0">
              <a:solidFill>
                <a:sysClr val="window" lastClr="FFFFFF"/>
              </a:solidFill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405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Defines the display content of a view via its:</a:t>
            </a:r>
          </a:p>
          <a:p>
            <a:pPr lvl="1"/>
            <a:r>
              <a:rPr lang="en-US" dirty="0"/>
              <a:t>Viewing Location: X,Y, Z, Scale</a:t>
            </a:r>
          </a:p>
          <a:p>
            <a:pPr lvl="1"/>
            <a:r>
              <a:rPr lang="en-US" dirty="0"/>
              <a:t>Viewing Direction: Heading/Yaw, Pitch and Roll</a:t>
            </a:r>
          </a:p>
          <a:p>
            <a:endParaRPr lang="en-US" dirty="0"/>
          </a:p>
          <a:p>
            <a:r>
              <a:rPr lang="en-US" dirty="0"/>
              <a:t>2D: X,Y, Scale, Heading/Yaw </a:t>
            </a:r>
          </a:p>
          <a:p>
            <a:r>
              <a:rPr lang="en-US" dirty="0"/>
              <a:t>3D: X,Y, Z, Heading/Yaw, Pitch, Roll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809749" y="4625383"/>
            <a:ext cx="6578598" cy="11568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camera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mapView.Camera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camera.Pitch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45.0;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mapView.ZoomToAsync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(camera);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55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Calculated by camera and aspect ratio of the View.</a:t>
            </a:r>
          </a:p>
          <a:p>
            <a:pPr lvl="1"/>
            <a:r>
              <a:rPr lang="en-US" dirty="0"/>
              <a:t>2D: represents the bounding box in the View.</a:t>
            </a:r>
          </a:p>
          <a:p>
            <a:pPr lvl="1"/>
            <a:r>
              <a:rPr lang="en-US" dirty="0"/>
              <a:t>3D: represents the viewing area of interest.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331622" y="3704816"/>
            <a:ext cx="9058471" cy="11568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extent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mapView.Extent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newExtent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GeometryEngine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.Expand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(extent, 1.5, 1.5,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mapView.ZoomToAsync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(extent);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0341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and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Same methods for 2D and 3D</a:t>
            </a:r>
          </a:p>
          <a:p>
            <a:r>
              <a:rPr lang="en-US" dirty="0" err="1"/>
              <a:t>SelectFeatures</a:t>
            </a:r>
            <a:r>
              <a:rPr lang="en-US" dirty="0"/>
              <a:t>, </a:t>
            </a:r>
            <a:r>
              <a:rPr lang="en-US" dirty="0" err="1"/>
              <a:t>GetFeatures</a:t>
            </a:r>
            <a:r>
              <a:rPr lang="en-US" dirty="0"/>
              <a:t> (Can also support 3D selections)</a:t>
            </a:r>
          </a:p>
          <a:p>
            <a:r>
              <a:rPr lang="en-US" dirty="0"/>
              <a:t>Overloaded </a:t>
            </a:r>
            <a:r>
              <a:rPr lang="en-US" dirty="0" err="1"/>
              <a:t>ZoomToAsync</a:t>
            </a:r>
            <a:r>
              <a:rPr lang="en-US" dirty="0"/>
              <a:t> and </a:t>
            </a:r>
            <a:r>
              <a:rPr lang="en-US" dirty="0" err="1"/>
              <a:t>PanToAsync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188557" y="3765176"/>
            <a:ext cx="7224384" cy="11878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selection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mapView.SelectFeatures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(geometry); 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mapView.ZoomToAsync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(selection);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0367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Base class representing a tool to perform interactive operations with a </a:t>
            </a:r>
            <a:r>
              <a:rPr lang="en-US" dirty="0" err="1"/>
              <a:t>MapView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Used to create custom tools for Selection, Identify, Editing, etc.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Provides virtual methods for Keyboard and Mouse Events</a:t>
            </a:r>
          </a:p>
          <a:p>
            <a:endParaRPr lang="en-US" dirty="0"/>
          </a:p>
          <a:p>
            <a:r>
              <a:rPr lang="en-US" dirty="0"/>
              <a:t>Provides properties to set default behavior of left-click to create a sketch.</a:t>
            </a:r>
          </a:p>
          <a:p>
            <a:pPr lvl="1"/>
            <a:r>
              <a:rPr lang="en-US" dirty="0"/>
              <a:t>Virtual </a:t>
            </a:r>
            <a:r>
              <a:rPr lang="en-US" dirty="0" err="1"/>
              <a:t>SketchComplete</a:t>
            </a:r>
            <a:r>
              <a:rPr lang="en-US" dirty="0"/>
              <a:t> and </a:t>
            </a:r>
            <a:r>
              <a:rPr lang="en-US" dirty="0" err="1"/>
              <a:t>SketchCancelled</a:t>
            </a:r>
            <a:r>
              <a:rPr lang="en-US" dirty="0"/>
              <a:t> methods.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0867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SketchTool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3464" lvl="1" indent="0">
              <a:buNone/>
            </a:pPr>
            <a:endParaRPr lang="en-US" dirty="0"/>
          </a:p>
          <a:p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1828800"/>
            <a:ext cx="9818659" cy="418830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SketchTool1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MapTool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SketchTool1()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IsSketchTool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SketchGeometryType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.Rectangle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SketchOutputMode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SketchOutputMode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OnSketchCompleteAsync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Geometry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geometry)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.OnSketchCompleteAsync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(geometry);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}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5220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WPF User Control associated with a </a:t>
            </a:r>
            <a:r>
              <a:rPr lang="en-US" dirty="0" err="1"/>
              <a:t>MapTool</a:t>
            </a:r>
            <a:endParaRPr lang="en-US" dirty="0"/>
          </a:p>
          <a:p>
            <a:pPr lvl="1"/>
            <a:r>
              <a:rPr lang="en-US" dirty="0"/>
              <a:t>Update the “</a:t>
            </a:r>
            <a:r>
              <a:rPr lang="en-US" b="0" dirty="0" err="1"/>
              <a:t>esri_embeddableControls</a:t>
            </a:r>
            <a:r>
              <a:rPr lang="en-US" dirty="0"/>
              <a:t>” category in </a:t>
            </a:r>
            <a:r>
              <a:rPr lang="en-US" dirty="0" err="1"/>
              <a:t>Config.daml</a:t>
            </a:r>
            <a:endParaRPr lang="en-US" dirty="0"/>
          </a:p>
          <a:p>
            <a:pPr lvl="1"/>
            <a:r>
              <a:rPr lang="en-US" dirty="0"/>
              <a:t>DAML follows same Pro MVVM pattern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024864" y="3312089"/>
            <a:ext cx="9818659" cy="237905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categories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updateCategory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esri_embeddableControls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insertComponent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AttributeToolOverlayControl_EmbeddableControl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OverlayControl</a:t>
            </a:r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ViewModel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OverlayControl</a:t>
            </a:r>
            <a:r>
              <a:rPr lang="en-US" b="1" dirty="0" err="1">
                <a:solidFill>
                  <a:schemeClr val="accent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insertComponent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updateCategory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categories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59263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Pop-ups </a:t>
            </a:r>
            <a:r>
              <a:rPr lang="en-US" dirty="0">
                <a:solidFill>
                  <a:schemeClr val="tx2"/>
                </a:solidFill>
              </a:rPr>
              <a:t>(new at 1.2)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685800" y="2026155"/>
            <a:ext cx="9196552" cy="345257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.Combine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.GetDirectoryName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System.Reflection.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Assembly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GetExecutingAssembly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().Location),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"template.html"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html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.ReadAllText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//Update the template with our custom html 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html.Replace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data.addColumn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sb.ToString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popupContent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PopupContent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(html, title);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.Active.ShowCustomPopup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PopupContent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popupContent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073" y="682625"/>
            <a:ext cx="3428223" cy="52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2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</a:t>
            </a:r>
            <a:r>
              <a:rPr lang="en-US" dirty="0">
                <a:solidFill>
                  <a:schemeClr val="tx2"/>
                </a:solidFill>
              </a:rPr>
              <a:t>(new at 1.2)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Composed of Tracks and </a:t>
            </a:r>
            <a:r>
              <a:rPr lang="en-US" dirty="0" err="1"/>
              <a:t>Keyframes</a:t>
            </a:r>
            <a:endParaRPr lang="en-US" dirty="0"/>
          </a:p>
          <a:p>
            <a:pPr lvl="1"/>
            <a:r>
              <a:rPr lang="en-US" dirty="0" err="1"/>
              <a:t>Keyframe</a:t>
            </a:r>
            <a:r>
              <a:rPr lang="en-US" dirty="0"/>
              <a:t> can store camera, layer visibility, map time and range</a:t>
            </a:r>
          </a:p>
          <a:p>
            <a:endParaRPr lang="en-US" dirty="0"/>
          </a:p>
          <a:p>
            <a:r>
              <a:rPr lang="en-US" dirty="0"/>
              <a:t>Transitions define the method used to interpolate values between </a:t>
            </a:r>
            <a:r>
              <a:rPr lang="en-US" dirty="0" err="1"/>
              <a:t>Keyframes</a:t>
            </a:r>
            <a:endParaRPr lang="en-US" dirty="0"/>
          </a:p>
          <a:p>
            <a:pPr lvl="1"/>
            <a:r>
              <a:rPr lang="en-US" dirty="0"/>
              <a:t>For example how the camera moves from A to B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389993" y="3993931"/>
            <a:ext cx="8920655" cy="197878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animation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mapView.Map.Animation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cameraTrack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animation.Tracks.OfType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CameraTrack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&gt;().First();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cameraTrack.CreateKeyframe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mapView.Camera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(3),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AnimationTransition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.FixedArc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5507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Global events available for </a:t>
            </a:r>
            <a:r>
              <a:rPr lang="en-US" dirty="0" err="1"/>
              <a:t>MapView</a:t>
            </a:r>
            <a:endParaRPr lang="en-US" dirty="0"/>
          </a:p>
          <a:p>
            <a:pPr lvl="1"/>
            <a:r>
              <a:rPr lang="en-US" dirty="0" err="1"/>
              <a:t>ActiveMapViewChangedEvent</a:t>
            </a:r>
            <a:endParaRPr lang="en-US" dirty="0"/>
          </a:p>
          <a:p>
            <a:pPr lvl="1"/>
            <a:r>
              <a:rPr lang="en-US" dirty="0" err="1"/>
              <a:t>DrawStartedEvent</a:t>
            </a:r>
            <a:r>
              <a:rPr lang="en-US" dirty="0"/>
              <a:t> and </a:t>
            </a:r>
            <a:r>
              <a:rPr lang="en-US" dirty="0" err="1"/>
              <a:t>DrawCompleteEvent</a:t>
            </a:r>
            <a:endParaRPr lang="en-US" dirty="0"/>
          </a:p>
          <a:p>
            <a:pPr lvl="1"/>
            <a:r>
              <a:rPr lang="en-US" dirty="0" err="1"/>
              <a:t>MapViewCameraChangedEvent</a:t>
            </a:r>
            <a:endParaRPr lang="en-US" dirty="0"/>
          </a:p>
          <a:p>
            <a:pPr marL="283464" lvl="1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200" dirty="0"/>
              <a:t>Demo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8447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1705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MapView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Represents a view of a map (2D) or a scene (3D).</a:t>
            </a:r>
          </a:p>
          <a:p>
            <a:endParaRPr lang="en-US" dirty="0"/>
          </a:p>
          <a:p>
            <a:r>
              <a:rPr lang="en-US" dirty="0"/>
              <a:t>Primary interface for interacting with a map or scene.</a:t>
            </a:r>
          </a:p>
          <a:p>
            <a:endParaRPr lang="en-US" dirty="0"/>
          </a:p>
          <a:p>
            <a:r>
              <a:rPr lang="en-US" dirty="0"/>
              <a:t>There can be multiple </a:t>
            </a:r>
            <a:r>
              <a:rPr lang="en-US" dirty="0" err="1"/>
              <a:t>MapViews</a:t>
            </a:r>
            <a:r>
              <a:rPr lang="en-US" dirty="0"/>
              <a:t> open in the application.</a:t>
            </a:r>
          </a:p>
          <a:p>
            <a:pPr lvl="1"/>
            <a:r>
              <a:rPr lang="en-US" dirty="0"/>
              <a:t>Only one active </a:t>
            </a:r>
            <a:r>
              <a:rPr lang="en-US" dirty="0" err="1"/>
              <a:t>MapView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09" y="1367151"/>
            <a:ext cx="8152381" cy="50190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2381250" y="3019425"/>
            <a:ext cx="2352675" cy="281940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829174" y="3019425"/>
            <a:ext cx="2377440" cy="281940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753351" y="3295650"/>
            <a:ext cx="1847850" cy="116205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753351" y="4566803"/>
            <a:ext cx="857249" cy="123444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728712" y="4566803"/>
            <a:ext cx="857249" cy="123444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36875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</a:t>
            </a:r>
            <a:r>
              <a:rPr lang="en-US" dirty="0" err="1"/>
              <a:t>MapView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ArcGIS Pro is contextual.</a:t>
            </a:r>
          </a:p>
          <a:p>
            <a:pPr lvl="1"/>
            <a:r>
              <a:rPr lang="en-US" dirty="0"/>
              <a:t>Ribbon tabs and commands respond to the active view.</a:t>
            </a:r>
          </a:p>
          <a:p>
            <a:endParaRPr lang="en-US" dirty="0"/>
          </a:p>
          <a:p>
            <a:r>
              <a:rPr lang="en-US" dirty="0" err="1"/>
              <a:t>MapView.Active</a:t>
            </a:r>
            <a:endParaRPr lang="en-US" dirty="0"/>
          </a:p>
          <a:p>
            <a:pPr lvl="1"/>
            <a:r>
              <a:rPr lang="en-US" dirty="0"/>
              <a:t>Static property that returns the active map view in the application.</a:t>
            </a:r>
          </a:p>
          <a:p>
            <a:pPr lvl="1"/>
            <a:r>
              <a:rPr lang="en-US" dirty="0"/>
              <a:t>Can be null if there is no active map view.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489771" y="4568483"/>
            <a:ext cx="4325097" cy="137863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......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295185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</a:t>
            </a:r>
            <a:r>
              <a:rPr lang="en-US" dirty="0" err="1"/>
              <a:t>MapView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09" y="1367151"/>
            <a:ext cx="8152381" cy="5019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829174" y="3019425"/>
            <a:ext cx="2377440" cy="2819400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Active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808" y="1376676"/>
            <a:ext cx="8152381" cy="5019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753351" y="4676775"/>
            <a:ext cx="857249" cy="1124468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2518909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esri_mapping_mapPane</a:t>
            </a:r>
            <a:r>
              <a:rPr lang="en-US" dirty="0"/>
              <a:t> condition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8" t="-242" r="15231" b="28500"/>
          <a:stretch/>
        </p:blipFill>
        <p:spPr>
          <a:xfrm>
            <a:off x="2070100" y="1473529"/>
            <a:ext cx="5067300" cy="3771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6557"/>
          <a:stretch/>
        </p:blipFill>
        <p:spPr>
          <a:xfrm>
            <a:off x="4603750" y="2334495"/>
            <a:ext cx="5371429" cy="370014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1257300" y="2048745"/>
            <a:ext cx="914400" cy="5715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784600" y="2886945"/>
            <a:ext cx="914400" cy="5715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708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MapView.ViewingMode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MapViewingMode</a:t>
            </a:r>
            <a:r>
              <a:rPr lang="en-US" dirty="0"/>
              <a:t> enumeration</a:t>
            </a:r>
          </a:p>
          <a:p>
            <a:pPr lvl="1"/>
            <a:r>
              <a:rPr lang="en-US" dirty="0"/>
              <a:t>Map: Data is displayed on a 2D surface, only valid for 2D Maps.</a:t>
            </a:r>
          </a:p>
          <a:p>
            <a:pPr lvl="1"/>
            <a:r>
              <a:rPr lang="en-US" dirty="0" err="1"/>
              <a:t>SceneLocal</a:t>
            </a:r>
            <a:r>
              <a:rPr lang="en-US" dirty="0"/>
              <a:t>: Data is projected on to a surface, only valid for 3D Scenes.</a:t>
            </a:r>
          </a:p>
          <a:p>
            <a:pPr lvl="1"/>
            <a:r>
              <a:rPr lang="en-US" dirty="0" err="1"/>
              <a:t>SceneGlobal</a:t>
            </a:r>
            <a:r>
              <a:rPr lang="en-US" dirty="0"/>
              <a:t>: Data is projected on to a spherical globe, only valid for 3D Scenes.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619366" y="3986302"/>
            <a:ext cx="8188022" cy="11568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is2D =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mapView.ViewingMode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MapViewingMode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232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MapView.Map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Read-only property returns the Map being visualized in the View.</a:t>
            </a:r>
          </a:p>
          <a:p>
            <a:r>
              <a:rPr lang="en-US" dirty="0"/>
              <a:t>Get from active </a:t>
            </a:r>
            <a:r>
              <a:rPr lang="en-US" dirty="0" err="1"/>
              <a:t>MapView</a:t>
            </a:r>
            <a:r>
              <a:rPr lang="en-US" dirty="0"/>
              <a:t> to return the active map.</a:t>
            </a:r>
          </a:p>
          <a:p>
            <a:r>
              <a:rPr lang="en-US" dirty="0" err="1"/>
              <a:t>Map.Layers</a:t>
            </a:r>
            <a:r>
              <a:rPr lang="en-US" dirty="0"/>
              <a:t> returns a collection of the layers in the Map.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805520" y="3345522"/>
            <a:ext cx="8082552" cy="239754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!=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return;</a:t>
            </a: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.Active.Map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activeMap.GetLayersAsFlattenedList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	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0233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Pane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The Contents pane is another common way context is set in the application</a:t>
            </a:r>
          </a:p>
          <a:p>
            <a:pPr lvl="1"/>
            <a:r>
              <a:rPr lang="en-US" dirty="0"/>
              <a:t>Selected Item: Feature Layer, Raster Layer, Standalone Table</a:t>
            </a:r>
          </a:p>
          <a:p>
            <a:endParaRPr lang="en-US" dirty="0"/>
          </a:p>
          <a:p>
            <a:r>
              <a:rPr lang="en-US" dirty="0" err="1"/>
              <a:t>MapView</a:t>
            </a:r>
            <a:r>
              <a:rPr lang="en-US" dirty="0"/>
              <a:t> provides the ability to get and set this context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489637" y="3671048"/>
            <a:ext cx="8896091" cy="9412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layers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mapView.GetSelectedLayers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areAllFeatureLayers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layers.All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(l =&gt; l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64424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463C244-3253-4F18-A962-C44339F20B09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6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6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6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852</Words>
  <Application>Microsoft Office PowerPoint</Application>
  <PresentationFormat>Widescreen</PresentationFormat>
  <Paragraphs>180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1_Esri_Corporate_Template-Dark</vt:lpstr>
      <vt:lpstr>Interacting with the Map View</vt:lpstr>
      <vt:lpstr>MapView</vt:lpstr>
      <vt:lpstr>MapView</vt:lpstr>
      <vt:lpstr>Active MapView</vt:lpstr>
      <vt:lpstr>Active MapView</vt:lpstr>
      <vt:lpstr>esri_mapping_mapPane condition</vt:lpstr>
      <vt:lpstr>MapView.ViewingMode</vt:lpstr>
      <vt:lpstr>MapView.Map</vt:lpstr>
      <vt:lpstr>Contents Pane</vt:lpstr>
      <vt:lpstr>Camera</vt:lpstr>
      <vt:lpstr>Extent</vt:lpstr>
      <vt:lpstr>Navigation and Interaction</vt:lpstr>
      <vt:lpstr>MapTool</vt:lpstr>
      <vt:lpstr>SketchTool</vt:lpstr>
      <vt:lpstr>Embedded Control</vt:lpstr>
      <vt:lpstr>Pop-ups (new at 1.2)</vt:lpstr>
      <vt:lpstr>Animation (new at 1.2)</vt:lpstr>
      <vt:lpstr>Events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2016-03-07T18:32:32Z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